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1" r:id="rId2"/>
    <p:sldId id="1534" r:id="rId3"/>
    <p:sldId id="1547" r:id="rId4"/>
    <p:sldId id="1543" r:id="rId5"/>
    <p:sldId id="1544" r:id="rId6"/>
    <p:sldId id="1545" r:id="rId7"/>
    <p:sldId id="266" r:id="rId8"/>
    <p:sldId id="265" r:id="rId9"/>
    <p:sldId id="1535" r:id="rId10"/>
    <p:sldId id="1536" r:id="rId11"/>
    <p:sldId id="1532" r:id="rId12"/>
    <p:sldId id="1541" r:id="rId13"/>
    <p:sldId id="1533" r:id="rId14"/>
    <p:sldId id="1539" r:id="rId15"/>
    <p:sldId id="154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704A71-ADB7-977A-346F-3109C931204C}" name="Lieve Hendren" initials="LH" userId="S::lHendren@alford.com::0eadd61e-54bb-4431-8c99-8db3ca653b47" providerId="AD"/>
  <p188:author id="{24B13F87-6258-1F42-6056-4B949E08A7ED}" name="Mariah Hickey" initials="MH" userId="S::mhickey@alford.com::f03b1c48-11d5-4d7b-ac24-a905723d4e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8"/>
    <a:srgbClr val="30B886"/>
    <a:srgbClr val="724497"/>
    <a:srgbClr val="019067"/>
    <a:srgbClr val="FEC51D"/>
    <a:srgbClr val="65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4" autoAdjust="0"/>
    <p:restoredTop sz="95535" autoAdjust="0"/>
  </p:normalViewPr>
  <p:slideViewPr>
    <p:cSldViewPr snapToGrid="0" snapToObjects="1">
      <p:cViewPr>
        <p:scale>
          <a:sx n="140" d="100"/>
          <a:sy n="140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F839-4AEB-4152-9A92-26F7CD2AA57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E567-6481-4385-8786-9B77B5C0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fontAlgn="base">
              <a:spcAft>
                <a:spcPct val="0"/>
              </a:spcAft>
              <a:buClrTx/>
              <a:buSzTx/>
              <a:tabLst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45F9F-C308-4CCA-8E9C-E7AABC7EA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hickey@alford.com" TargetMode="External"/><Relationship Id="rId2" Type="http://schemas.openxmlformats.org/officeDocument/2006/relationships/hyperlink" Target="mailto:lhendren@alfor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34" y="639042"/>
            <a:ext cx="7523016" cy="1870363"/>
          </a:xfrm>
        </p:spPr>
        <p:txBody>
          <a:bodyPr/>
          <a:lstStyle/>
          <a:p>
            <a:r>
              <a:rPr lang="en-US" dirty="0"/>
              <a:t>Design Fresh Messaging:</a:t>
            </a:r>
            <a:br>
              <a:rPr lang="en-US" dirty="0"/>
            </a:br>
            <a:r>
              <a:rPr lang="en-US" sz="2800" b="0" dirty="0"/>
              <a:t>How to get the best thinking out of your development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4" y="2849994"/>
            <a:ext cx="6862615" cy="1321955"/>
          </a:xfrm>
        </p:spPr>
        <p:txBody>
          <a:bodyPr/>
          <a:lstStyle/>
          <a:p>
            <a:r>
              <a:rPr lang="en-US" sz="2000" b="1" dirty="0"/>
              <a:t>Lieve Hendren, CFRE </a:t>
            </a:r>
            <a:r>
              <a:rPr lang="en-US" sz="2000" dirty="0"/>
              <a:t>| Senior Consultant &amp; Director of Strategic Initiatives at Alford Group</a:t>
            </a:r>
          </a:p>
          <a:p>
            <a:r>
              <a:rPr lang="en-US" sz="2000" b="1" dirty="0"/>
              <a:t>Mariah (Fosnight) Hickey, CFRE, MBA, MID </a:t>
            </a:r>
            <a:r>
              <a:rPr lang="en-US" sz="2000" dirty="0"/>
              <a:t>| Senior Consultant &amp; Director of Client Service at Alford Group</a:t>
            </a:r>
          </a:p>
        </p:txBody>
      </p:sp>
    </p:spTree>
    <p:extLst>
      <p:ext uri="{BB962C8B-B14F-4D97-AF65-F5344CB8AC3E}">
        <p14:creationId xmlns:p14="http://schemas.microsoft.com/office/powerpoint/2010/main" val="3644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CEA0-89C8-7DC9-9F2D-BEAC3AD3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Strength-Based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A6002-DED6-9AB5-FC54-AAA85852C6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779588"/>
            <a:ext cx="5050933" cy="2473325"/>
          </a:xfrm>
        </p:spPr>
        <p:txBody>
          <a:bodyPr/>
          <a:lstStyle/>
          <a:p>
            <a:r>
              <a:rPr lang="en-US" dirty="0"/>
              <a:t>Equity-centric, empowering and respectful</a:t>
            </a:r>
          </a:p>
          <a:p>
            <a:r>
              <a:rPr lang="en-US" dirty="0"/>
              <a:t>Watch-out for stereotypes or ‘needs-based’ messaging</a:t>
            </a:r>
          </a:p>
          <a:p>
            <a:r>
              <a:rPr lang="en-US" dirty="0"/>
              <a:t>Avoid ‘heroes’ or saviorism language</a:t>
            </a:r>
          </a:p>
          <a:p>
            <a:r>
              <a:rPr lang="en-US" dirty="0"/>
              <a:t>Inclusive and aspirational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i="1" dirty="0"/>
              <a:t>Prosper Strategies; Donald Miller </a:t>
            </a:r>
            <a:r>
              <a:rPr lang="en-US" sz="1800" i="1" dirty="0" err="1"/>
              <a:t>BrandStory</a:t>
            </a:r>
            <a:endParaRPr lang="en-US" sz="1800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76246-C008-6639-744A-CF29C17D2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68" y="1681376"/>
            <a:ext cx="2395582" cy="24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4632-D771-102F-A3AE-036F50F9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6878"/>
            <a:ext cx="7886700" cy="540653"/>
          </a:xfrm>
        </p:spPr>
        <p:txBody>
          <a:bodyPr/>
          <a:lstStyle/>
          <a:p>
            <a:r>
              <a:rPr lang="en-US" dirty="0"/>
              <a:t>Sample: Terminology &amp; People-First Guide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9D32C5-A5A8-F43D-891A-D08081EA6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1034"/>
              </p:ext>
            </p:extLst>
          </p:nvPr>
        </p:nvGraphicFramePr>
        <p:xfrm>
          <a:off x="197891" y="1562502"/>
          <a:ext cx="5001905" cy="2701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685">
                  <a:extLst>
                    <a:ext uri="{9D8B030D-6E8A-4147-A177-3AD203B41FA5}">
                      <a16:colId xmlns:a16="http://schemas.microsoft.com/office/drawing/2014/main" val="3974787651"/>
                    </a:ext>
                  </a:extLst>
                </a:gridCol>
                <a:gridCol w="2006220">
                  <a:extLst>
                    <a:ext uri="{9D8B030D-6E8A-4147-A177-3AD203B41FA5}">
                      <a16:colId xmlns:a16="http://schemas.microsoft.com/office/drawing/2014/main" val="2542363753"/>
                    </a:ext>
                  </a:extLst>
                </a:gridCol>
              </a:tblGrid>
              <a:tr h="48864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Use:</a:t>
                      </a:r>
                    </a:p>
                  </a:txBody>
                  <a:tcPr>
                    <a:solidFill>
                      <a:srgbClr val="015A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Instead of:</a:t>
                      </a:r>
                    </a:p>
                  </a:txBody>
                  <a:tcPr>
                    <a:solidFill>
                      <a:srgbClr val="015A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97397"/>
                  </a:ext>
                </a:extLst>
              </a:tr>
              <a:tr h="48864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Older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Seniors or elderly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783074"/>
                  </a:ext>
                </a:extLst>
              </a:tr>
              <a:tr h="6024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Neighbors, people or community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2160"/>
                  </a:ext>
                </a:extLst>
              </a:tr>
              <a:tr h="10843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People/children living in low-income households or people with low incomes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Light"/>
                        </a:rPr>
                        <a:t>Low-income or poor adults/children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394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01C9DA-402F-90F0-237B-6BE348BAD57C}"/>
              </a:ext>
            </a:extLst>
          </p:cNvPr>
          <p:cNvSpPr txBox="1"/>
          <p:nvPr/>
        </p:nvSpPr>
        <p:spPr>
          <a:xfrm>
            <a:off x="5404513" y="1930992"/>
            <a:ext cx="354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otham Light"/>
              </a:rPr>
              <a:t>People-first language upholds human dignity</a:t>
            </a:r>
          </a:p>
        </p:txBody>
      </p:sp>
    </p:spTree>
    <p:extLst>
      <p:ext uri="{BB962C8B-B14F-4D97-AF65-F5344CB8AC3E}">
        <p14:creationId xmlns:p14="http://schemas.microsoft.com/office/powerpoint/2010/main" val="39006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B687-3468-357C-C53C-9966276E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Turn: SOAR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0CBF-D20C-B0E2-D548-7568DA2AA6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Individually (15 min):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your workbook to brainstorm S-O-A-R for your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Identify the top 3 key messages or messaging ideas</a:t>
            </a:r>
          </a:p>
          <a:p>
            <a:r>
              <a:rPr lang="en-US" dirty="0"/>
              <a:t>In groups of 4-5 (20 min):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Share your top 3 key messages or messaging ideas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Listen and offer feedback and/or insights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1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2BD3-9001-50C1-AF1A-F1B4DEF1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80B2-0194-776F-A24A-EE700B135B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779588"/>
            <a:ext cx="4789511" cy="2473325"/>
          </a:xfrm>
        </p:spPr>
        <p:txBody>
          <a:bodyPr/>
          <a:lstStyle/>
          <a:p>
            <a:r>
              <a:rPr lang="en-US" dirty="0"/>
              <a:t>What exciting messaging did you hear?</a:t>
            </a:r>
          </a:p>
          <a:p>
            <a:r>
              <a:rPr lang="en-US" dirty="0"/>
              <a:t>Where did you get stuck?</a:t>
            </a:r>
          </a:p>
          <a:p>
            <a:r>
              <a:rPr lang="en-US" dirty="0"/>
              <a:t>What are your immediate next steps / how will you apply what you’ve brainstormed today?</a:t>
            </a:r>
          </a:p>
          <a:p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A397D56-E822-66AC-2793-9B2EFE98B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1071563"/>
            <a:ext cx="302942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DE20-A41E-6621-DA46-3FF39AE1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0357"/>
            <a:ext cx="7886700" cy="540653"/>
          </a:xfrm>
        </p:spPr>
        <p:txBody>
          <a:bodyPr/>
          <a:lstStyle/>
          <a:p>
            <a:r>
              <a:rPr lang="en-US" dirty="0"/>
              <a:t>What can I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EE8D-CDAB-0B77-7BDF-A6000832A7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599291"/>
            <a:ext cx="7886700" cy="2473325"/>
          </a:xfrm>
        </p:spPr>
        <p:txBody>
          <a:bodyPr/>
          <a:lstStyle/>
          <a:p>
            <a:r>
              <a:rPr lang="en-US" dirty="0"/>
              <a:t>Create a “say this, not that” guide</a:t>
            </a:r>
          </a:p>
          <a:p>
            <a:r>
              <a:rPr lang="en-US" dirty="0"/>
              <a:t>Conduct a communications audit</a:t>
            </a:r>
          </a:p>
          <a:p>
            <a:r>
              <a:rPr lang="en-US" dirty="0"/>
              <a:t>Review your style guide</a:t>
            </a:r>
          </a:p>
          <a:p>
            <a:r>
              <a:rPr lang="en-US" dirty="0"/>
              <a:t>Develop a community engagement plan</a:t>
            </a:r>
          </a:p>
          <a:p>
            <a:r>
              <a:rPr lang="en-US" dirty="0"/>
              <a:t>Hire counsel to conduct a SOAR analysis</a:t>
            </a:r>
          </a:p>
          <a:p>
            <a:r>
              <a:rPr lang="en-US" dirty="0"/>
              <a:t>Research language trends in your sector</a:t>
            </a:r>
          </a:p>
          <a:p>
            <a:r>
              <a:rPr lang="en-US" dirty="0"/>
              <a:t>Learn more with free resources, like Prosper Strategies</a:t>
            </a:r>
          </a:p>
          <a:p>
            <a:endParaRPr lang="en-US" dirty="0"/>
          </a:p>
        </p:txBody>
      </p:sp>
      <p:pic>
        <p:nvPicPr>
          <p:cNvPr id="4" name="Picture 3" descr="A person standing next to a clock&#10;&#10;Description automatically generated with medium confidence">
            <a:extLst>
              <a:ext uri="{FF2B5EF4-FFF2-40B4-BE49-F238E27FC236}">
                <a16:creationId xmlns:a16="http://schemas.microsoft.com/office/drawing/2014/main" id="{5D5B8A76-2500-A4BF-AE65-A00B43D9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49" y="1029138"/>
            <a:ext cx="3257550" cy="28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4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054C-A95B-C6BC-553F-8AAF68D5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stay in touch!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9B35F-EE00-E76A-54E4-44682FE383AC}"/>
              </a:ext>
            </a:extLst>
          </p:cNvPr>
          <p:cNvSpPr txBox="1">
            <a:spLocks/>
          </p:cNvSpPr>
          <p:nvPr/>
        </p:nvSpPr>
        <p:spPr>
          <a:xfrm>
            <a:off x="628650" y="1803192"/>
            <a:ext cx="3883838" cy="1321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Lieve Hendren, CFRE </a:t>
            </a:r>
            <a:r>
              <a:rPr lang="en-US" sz="2000" dirty="0">
                <a:solidFill>
                  <a:schemeClr val="tx1"/>
                </a:solidFill>
              </a:rPr>
              <a:t>| Senior Consultant &amp; Director of Strategic Initiatives at Alford Group | </a:t>
            </a:r>
            <a:r>
              <a:rPr lang="en-US" sz="2000" dirty="0">
                <a:solidFill>
                  <a:srgbClr val="30B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lhendren@alford.com</a:t>
            </a:r>
            <a:r>
              <a:rPr lang="en-US" sz="2000" dirty="0">
                <a:solidFill>
                  <a:srgbClr val="30B886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Mariah (Fosnight) Hickey, CFRE, MBA, MID </a:t>
            </a:r>
            <a:r>
              <a:rPr lang="en-US" sz="2000" dirty="0">
                <a:solidFill>
                  <a:schemeClr val="tx1"/>
                </a:solidFill>
              </a:rPr>
              <a:t>| Senior Consultant &amp; Director of Client Service at Alford Group | </a:t>
            </a:r>
            <a:r>
              <a:rPr lang="en-US" sz="2000" dirty="0">
                <a:solidFill>
                  <a:srgbClr val="30B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mhickey@alford.com</a:t>
            </a:r>
            <a:r>
              <a:rPr lang="en-US" sz="2000" dirty="0">
                <a:solidFill>
                  <a:srgbClr val="30B886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2EB4C-8743-DB66-63CA-C327C8731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90" t="8044" r="8044" b="16690"/>
          <a:stretch/>
        </p:blipFill>
        <p:spPr>
          <a:xfrm>
            <a:off x="4512488" y="746974"/>
            <a:ext cx="3775924" cy="1182027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E3B5E58-783F-40A0-D0F0-79CE64239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068" y="1820704"/>
            <a:ext cx="2397747" cy="23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CE06-A427-972E-701D-BFB1E96C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6460"/>
            <a:ext cx="7886700" cy="540653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F7F1FD-3CBB-4033-0420-A8D3B33E3C0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28651" y="1088221"/>
            <a:ext cx="7717682" cy="31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en-US" dirty="0"/>
              <a:t>Who’s in the room? (5 min)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/>
              <a:t>SOAR Analysis Framework &amp; strength-based messaging (10 min)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/>
              <a:t>Samples (5 min)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en-US" dirty="0"/>
              <a:t>Individual SOAR exercise (15 min)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en-US" dirty="0"/>
              <a:t>Breakout groups (20 min)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en-US" dirty="0"/>
              <a:t>Share out (15 min)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en-US" dirty="0"/>
              <a:t>What you can do now? (5 min)</a:t>
            </a:r>
          </a:p>
        </p:txBody>
      </p:sp>
    </p:spTree>
    <p:extLst>
      <p:ext uri="{BB962C8B-B14F-4D97-AF65-F5344CB8AC3E}">
        <p14:creationId xmlns:p14="http://schemas.microsoft.com/office/powerpoint/2010/main" val="675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F07663-9ABB-6D95-DFBB-9A9C715BE1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29051" y="1870381"/>
            <a:ext cx="3327124" cy="2531875"/>
          </a:xfrm>
        </p:spPr>
        <p:txBody>
          <a:bodyPr/>
          <a:lstStyle/>
          <a:p>
            <a:r>
              <a:rPr lang="en-US" dirty="0"/>
              <a:t>Scan the QR code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www.menti.com</a:t>
            </a:r>
            <a:r>
              <a:rPr lang="en-US" dirty="0"/>
              <a:t> </a:t>
            </a:r>
          </a:p>
          <a:p>
            <a:r>
              <a:rPr lang="en-US" dirty="0"/>
              <a:t>Enter code 8528 7746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CA84B18-F922-9825-03DE-FCEBABC78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4" y="857250"/>
            <a:ext cx="3429000" cy="3429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DE3DCB-EAF5-A296-C9DB-9EB26299B9FC}"/>
              </a:ext>
            </a:extLst>
          </p:cNvPr>
          <p:cNvSpPr txBox="1">
            <a:spLocks/>
          </p:cNvSpPr>
          <p:nvPr/>
        </p:nvSpPr>
        <p:spPr>
          <a:xfrm>
            <a:off x="3779354" y="1137844"/>
            <a:ext cx="7886700" cy="5406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Who’s in the room?</a:t>
            </a:r>
          </a:p>
        </p:txBody>
      </p:sp>
    </p:spTree>
    <p:extLst>
      <p:ext uri="{BB962C8B-B14F-4D97-AF65-F5344CB8AC3E}">
        <p14:creationId xmlns:p14="http://schemas.microsoft.com/office/powerpoint/2010/main" val="100915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B812056E-0322-F439-A9FA-E941079015B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190500" y="-762000"/>
              <a:ext cx="9525000" cy="6667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B812056E-0322-F439-A9FA-E94107901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00" y="-762000"/>
                <a:ext cx="9525000" cy="6667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73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86B410D9-58CC-4019-E5FB-974398F62E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190500" y="-762000"/>
              <a:ext cx="9525000" cy="6667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86B410D9-58CC-4019-E5FB-974398F62E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00" y="-762000"/>
                <a:ext cx="9525000" cy="6667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2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90E6530E-3C44-5AC8-A9AD-4492E581FD9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190500" y="-762000"/>
              <a:ext cx="9525000" cy="6667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90E6530E-3C44-5AC8-A9AD-4492E581FD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00" y="-762000"/>
                <a:ext cx="9525000" cy="6667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53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3109-44A4-16A3-68E9-8F41E106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1104"/>
            <a:ext cx="7886700" cy="540653"/>
          </a:xfrm>
        </p:spPr>
        <p:txBody>
          <a:bodyPr/>
          <a:lstStyle/>
          <a:p>
            <a:r>
              <a:rPr lang="en-US" dirty="0"/>
              <a:t>SOAR Analysis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62F38-A3BD-BB69-F766-F410A5962C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1500" y="1779588"/>
            <a:ext cx="4133850" cy="2473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Unlike other frameworks, SOAR marries fact-finding about the organization with the desires of the stakeholders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BB57B2-42C1-B67C-7F1A-DEE886FF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4" y="1489621"/>
            <a:ext cx="2941666" cy="28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8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93D9-5D2A-8D55-75F4-8518D774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7604"/>
            <a:ext cx="7886700" cy="540653"/>
          </a:xfrm>
        </p:spPr>
        <p:txBody>
          <a:bodyPr/>
          <a:lstStyle/>
          <a:p>
            <a:r>
              <a:rPr lang="en-US" dirty="0"/>
              <a:t>What is strength-based messaging?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641D-8DD2-E174-7203-6BB4DA9316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506538"/>
            <a:ext cx="5746750" cy="2473325"/>
          </a:xfrm>
        </p:spPr>
        <p:txBody>
          <a:bodyPr/>
          <a:lstStyle/>
          <a:p>
            <a:r>
              <a:rPr lang="en-US" dirty="0"/>
              <a:t>Invites readers into a vision toward a brighter future</a:t>
            </a:r>
          </a:p>
          <a:p>
            <a:r>
              <a:rPr lang="en-US" dirty="0"/>
              <a:t>Reframes challenges as opportunities</a:t>
            </a:r>
          </a:p>
          <a:p>
            <a:r>
              <a:rPr lang="en-US" dirty="0"/>
              <a:t>Shares an understanding of success</a:t>
            </a:r>
          </a:p>
          <a:p>
            <a:r>
              <a:rPr lang="en-US" dirty="0"/>
              <a:t>Builds on strengths/positive and uplifting, counteracting the negativity bias</a:t>
            </a:r>
          </a:p>
          <a:p>
            <a:r>
              <a:rPr lang="en-US" dirty="0"/>
              <a:t>Builds bridges by focusing on alignment, rather than differences</a:t>
            </a:r>
          </a:p>
          <a:p>
            <a:endParaRPr lang="en-US" dirty="0"/>
          </a:p>
        </p:txBody>
      </p:sp>
      <p:pic>
        <p:nvPicPr>
          <p:cNvPr id="4" name="Picture 3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CC676CBE-AF33-0DA7-C75B-A8FB8D05F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79" y="1253074"/>
            <a:ext cx="1835500" cy="2809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13029-569C-497E-4112-34510795F7ED}"/>
              </a:ext>
            </a:extLst>
          </p:cNvPr>
          <p:cNvSpPr txBox="1"/>
          <p:nvPr/>
        </p:nvSpPr>
        <p:spPr>
          <a:xfrm>
            <a:off x="3002280" y="4030081"/>
            <a:ext cx="614172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latin typeface="Gotham Light"/>
              </a:rPr>
              <a:t>Positive Psychology (Martin Seligman)</a:t>
            </a:r>
          </a:p>
        </p:txBody>
      </p:sp>
    </p:spTree>
    <p:extLst>
      <p:ext uri="{BB962C8B-B14F-4D97-AF65-F5344CB8AC3E}">
        <p14:creationId xmlns:p14="http://schemas.microsoft.com/office/powerpoint/2010/main" val="231150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CEA0-89C8-7DC9-9F2D-BEAC3AD3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1105"/>
            <a:ext cx="7886700" cy="540653"/>
          </a:xfrm>
        </p:spPr>
        <p:txBody>
          <a:bodyPr/>
          <a:lstStyle/>
          <a:p>
            <a:r>
              <a:rPr lang="en-US" dirty="0"/>
              <a:t>Applying Strength-Based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A6002-DED6-9AB5-FC54-AAA85852C6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80039"/>
            <a:ext cx="5259827" cy="2473325"/>
          </a:xfrm>
        </p:spPr>
        <p:txBody>
          <a:bodyPr/>
          <a:lstStyle/>
          <a:p>
            <a:r>
              <a:rPr lang="en-US" dirty="0"/>
              <a:t>Engage the people you work and center voices that often get marginalized (how do THEY want to be represented in communications)?</a:t>
            </a:r>
          </a:p>
          <a:p>
            <a:r>
              <a:rPr lang="en-US" dirty="0"/>
              <a:t>Focuses on self-direction and the possibility for change when needs are met</a:t>
            </a:r>
          </a:p>
          <a:p>
            <a:r>
              <a:rPr lang="en-US" dirty="0"/>
              <a:t>Frames challenges as opportunities to get involved in making a difference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Prosper Strategies; Donald Miller </a:t>
            </a:r>
            <a:r>
              <a:rPr lang="en-US" sz="1800" i="1" dirty="0" err="1"/>
              <a:t>BrandStory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18E4A-9E3B-C815-3E34-880E2C98F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68" y="1732891"/>
            <a:ext cx="2395582" cy="24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ICON2023-Template-Jan2023  -  Read-Only" id="{71057602-357C-427D-B236-976A94E02BDE}" vid="{700F57DB-343F-4DDF-99EC-E8ECFF44D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webextension1.xml><?xml version="1.0" encoding="utf-8"?>
<we:webextension xmlns:we="http://schemas.microsoft.com/office/webextensions/webextension/2010/11" id="{34CBCE3E-FD4B-49E2-A593-32086D9568AE}">
  <we:reference id="wa104379261" version="4.0.0.0" store="en-US" storeType="OMEX"/>
  <we:alternateReferences>
    <we:reference id="wa104379261" version="4.0.0.0" store="wa104379261" storeType="OMEX"/>
  </we:alternateReferences>
  <we:properties>
    <we:property name="mentimeter-slide" value="{&quot;slideNumber&quot;:&quot;1543&quot;,&quot;seriesId&quot;:&quot;alvo5pouvebeoan6ecfbwtyqx7tu4u4t&quot;,&quot;questionId&quot;:&quot;46uu1mhp6ur4&quot;,&quot;link&quot;:&quot;https://www.mentimeter.com/app/presentation/alvo5pouvebeoan6ecfbwtyqx7tu4u4t/46uu1mhp6ur4?ppt_app=true&quot;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E478B83D-D47D-4AB4-8901-E36D3574053C}">
  <we:reference id="wa104379261" version="4.0.0.0" store="en-US" storeType="OMEX"/>
  <we:alternateReferences>
    <we:reference id="wa104379261" version="4.0.0.0" store="wa104379261" storeType="OMEX"/>
  </we:alternateReferences>
  <we:properties>
    <we:property name="mentimeter-slide" value="{&quot;slideNumber&quot;:&quot;1544&quot;,&quot;seriesId&quot;:&quot;alvo5pouvebeoan6ecfbwtyqx7tu4u4t&quot;,&quot;questionId&quot;:&quot;3vcyxfn867kq&quot;,&quot;link&quot;:&quot;https://www.mentimeter.com/app/presentation/alvo5pouvebeoan6ecfbwtyqx7tu4u4t/3vcyxfn867kq?ppt_app=true&quot;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21C8AE0A-9668-47F7-87D6-E40D093A7FCC}">
  <we:reference id="wa104379261" version="4.0.0.0" store="en-US" storeType="OMEX"/>
  <we:alternateReferences>
    <we:reference id="wa104379261" version="4.0.0.0" store="wa104379261" storeType="OMEX"/>
  </we:alternateReferences>
  <we:properties>
    <we:property name="mentimeter-slide" value="{&quot;slideNumber&quot;:&quot;1545&quot;,&quot;seriesId&quot;:&quot;alvo5pouvebeoan6ecfbwtyqx7tu4u4t&quot;,&quot;questionId&quot;:&quot;byxa65ijbrat&quot;,&quot;link&quot;:&quot;https://www.mentimeter.com/app/presentation/alvo5pouvebeoan6ecfbwtyqx7tu4u4t/byxa65ijbrat?ppt_app=true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171202393013_AFPICON2023-Template-Jan2023 (1)</Template>
  <TotalTime>2998</TotalTime>
  <Words>525</Words>
  <Application>Microsoft Office PowerPoint</Application>
  <PresentationFormat>On-screen Show (16:9)</PresentationFormat>
  <Paragraphs>74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Gotham Light</vt:lpstr>
      <vt:lpstr>Gotham Medium</vt:lpstr>
      <vt:lpstr>Office Theme</vt:lpstr>
      <vt:lpstr>Design Fresh Messaging: How to get the best thinking out of your development team</vt:lpstr>
      <vt:lpstr>Today’s Agenda</vt:lpstr>
      <vt:lpstr>PowerPoint Presentation</vt:lpstr>
      <vt:lpstr>PowerPoint Presentation</vt:lpstr>
      <vt:lpstr>PowerPoint Presentation</vt:lpstr>
      <vt:lpstr>PowerPoint Presentation</vt:lpstr>
      <vt:lpstr>SOAR Analysis Framework</vt:lpstr>
      <vt:lpstr>What is strength-based messaging?</vt:lpstr>
      <vt:lpstr>Applying Strength-Based Messaging</vt:lpstr>
      <vt:lpstr>Applying Strength-Based Messaging</vt:lpstr>
      <vt:lpstr>Sample: Terminology &amp; People-First Guide</vt:lpstr>
      <vt:lpstr>Your Turn: SOAR Exercise</vt:lpstr>
      <vt:lpstr>Share Out</vt:lpstr>
      <vt:lpstr>What can I do now?</vt:lpstr>
      <vt:lpstr>Let’s stay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Eubanks</dc:creator>
  <cp:lastModifiedBy>Mariah Hickey</cp:lastModifiedBy>
  <cp:revision>14</cp:revision>
  <dcterms:created xsi:type="dcterms:W3CDTF">2023-01-17T15:31:17Z</dcterms:created>
  <dcterms:modified xsi:type="dcterms:W3CDTF">2023-03-23T16:32:08Z</dcterms:modified>
</cp:coreProperties>
</file>